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4" r:id="rId3"/>
    <p:sldId id="257" r:id="rId4"/>
    <p:sldId id="258" r:id="rId5"/>
    <p:sldId id="259" r:id="rId6"/>
    <p:sldId id="265" r:id="rId7"/>
    <p:sldId id="266" r:id="rId8"/>
    <p:sldId id="260" r:id="rId9"/>
    <p:sldId id="261" r:id="rId10"/>
    <p:sldId id="262" r:id="rId11"/>
    <p:sldId id="267" r:id="rId12"/>
    <p:sldId id="268" r:id="rId13"/>
    <p:sldId id="269" r:id="rId14"/>
    <p:sldId id="270" r:id="rId15"/>
    <p:sldId id="271" r:id="rId16"/>
    <p:sldId id="272" r:id="rId17"/>
    <p:sldId id="263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1300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753411" y="2286000"/>
            <a:ext cx="7657096" cy="11541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US" sz="2300" b="1" dirty="0">
                <a:solidFill>
                  <a:schemeClr val="tx2"/>
                </a:solidFill>
              </a:rPr>
              <a:t>Pitch Deck Template for Participating SMEs &amp; Project Owners</a:t>
            </a:r>
            <a:endParaRPr lang="en-US" sz="2300" dirty="0">
              <a:solidFill>
                <a:schemeClr val="tx2"/>
              </a:solidFill>
            </a:endParaRPr>
          </a:p>
          <a:p>
            <a:pPr algn="ctr"/>
            <a:r>
              <a:rPr lang="en-US" sz="2300" b="1" dirty="0">
                <a:solidFill>
                  <a:schemeClr val="tx2"/>
                </a:solidFill>
              </a:rPr>
              <a:t>Nigeria Real Sector </a:t>
            </a:r>
            <a:r>
              <a:rPr lang="en-US" sz="2300" b="1" dirty="0" smtClean="0">
                <a:solidFill>
                  <a:schemeClr val="tx2"/>
                </a:solidFill>
              </a:rPr>
              <a:t>SME’s </a:t>
            </a:r>
            <a:r>
              <a:rPr lang="en-US" sz="2300" b="1" dirty="0">
                <a:solidFill>
                  <a:schemeClr val="tx2"/>
                </a:solidFill>
              </a:rPr>
              <a:t>&amp; </a:t>
            </a:r>
            <a:r>
              <a:rPr lang="en-US" sz="2300" b="1" dirty="0" smtClean="0">
                <a:solidFill>
                  <a:schemeClr val="tx2"/>
                </a:solidFill>
              </a:rPr>
              <a:t>Projects </a:t>
            </a:r>
            <a:r>
              <a:rPr lang="en-US" sz="2300" b="1" dirty="0">
                <a:solidFill>
                  <a:schemeClr val="tx2"/>
                </a:solidFill>
              </a:rPr>
              <a:t>Summit (</a:t>
            </a:r>
            <a:r>
              <a:rPr lang="en-US" sz="2300" b="1" dirty="0" smtClean="0">
                <a:solidFill>
                  <a:schemeClr val="tx2"/>
                </a:solidFill>
              </a:rPr>
              <a:t>NRSS-PS)</a:t>
            </a:r>
            <a:endParaRPr lang="en-US" sz="2300" dirty="0">
              <a:solidFill>
                <a:schemeClr val="tx2"/>
              </a:solidFill>
            </a:endParaRPr>
          </a:p>
          <a:p>
            <a:pPr algn="ctr"/>
            <a:r>
              <a:rPr lang="en-US" sz="2300" b="1" dirty="0">
                <a:solidFill>
                  <a:schemeClr val="tx2"/>
                </a:solidFill>
              </a:rPr>
              <a:t>August 2026 | </a:t>
            </a:r>
            <a:r>
              <a:rPr lang="en-US" sz="2300" b="1" dirty="0" smtClean="0">
                <a:solidFill>
                  <a:schemeClr val="tx2"/>
                </a:solidFill>
              </a:rPr>
              <a:t>Nicon Luxury Hotel, Garki </a:t>
            </a:r>
            <a:r>
              <a:rPr lang="en-US" sz="2300" b="1" dirty="0">
                <a:solidFill>
                  <a:schemeClr val="tx2"/>
                </a:solidFill>
              </a:rPr>
              <a:t>| Abuja, Nigeria</a:t>
            </a:r>
            <a:endParaRPr lang="en-US" sz="2300" dirty="0">
              <a:solidFill>
                <a:schemeClr val="tx2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3" name="TextBox 2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336387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8 — Competitive Advantage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232942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Competitors </a:t>
            </a:r>
            <a:r>
              <a:rPr lang="en-US" dirty="0"/>
              <a:t>or alternatives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Your unique advantage (cost, quality, access, process, licenses, location)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91342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9 — Financial Snapshot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Revenue </a:t>
            </a:r>
            <a:r>
              <a:rPr lang="en-US" dirty="0"/>
              <a:t>(past 12 months if available)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Costs and margins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Financial projections (next </a:t>
            </a:r>
            <a:r>
              <a:rPr lang="en-US" dirty="0" smtClean="0"/>
              <a:t>3 </a:t>
            </a:r>
            <a:r>
              <a:rPr lang="en-US" dirty="0"/>
              <a:t>years)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4467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40482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10 — Funding Ask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Amount </a:t>
            </a:r>
            <a:r>
              <a:rPr lang="en-US" dirty="0"/>
              <a:t>required (₦)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Type: Loan, Equity, Grant, or Partnership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Clear use of funds (equipment, working capital, expansion, etc.)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976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358630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11 — Impact &amp; Value Addition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Jobs </a:t>
            </a:r>
            <a:r>
              <a:rPr lang="en-US" dirty="0"/>
              <a:t>created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Local raw material sourcing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Import substitution or export potential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Environmental sustainability (if applicable)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680562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70548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12 — Team &amp; Closing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Founder </a:t>
            </a:r>
            <a:r>
              <a:rPr lang="en-US" dirty="0"/>
              <a:t>and key team members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Why your team can execute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Strong closing statement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Contact details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67092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59436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Pitch Tips for the Summit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Keep </a:t>
            </a:r>
            <a:r>
              <a:rPr lang="en-US" dirty="0"/>
              <a:t>presentation within </a:t>
            </a:r>
            <a:r>
              <a:rPr lang="en-US" b="1" dirty="0"/>
              <a:t>7 minutes</a:t>
            </a:r>
            <a:r>
              <a:rPr lang="en-US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Be clear on your </a:t>
            </a:r>
            <a:r>
              <a:rPr lang="en-US" b="1" dirty="0"/>
              <a:t>numbers</a:t>
            </a:r>
            <a:r>
              <a:rPr lang="en-US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State your </a:t>
            </a:r>
            <a:r>
              <a:rPr lang="en-US" b="1" dirty="0"/>
              <a:t>funding need confidently</a:t>
            </a:r>
            <a:r>
              <a:rPr lang="en-US" dirty="0"/>
              <a:t>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Show evidence, not promises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Be ready for investor questions on finance, market, and risks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9467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4592860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Required Supporting Documents (Bring Along)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399" y="2286000"/>
            <a:ext cx="643971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Printed </a:t>
            </a:r>
            <a:r>
              <a:rPr lang="en-US" dirty="0"/>
              <a:t>pitch deck copies (10)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Business plan or feasibility report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Financial records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Bank statements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Product samples or photos (if applicable)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10867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2743200"/>
            <a:ext cx="731520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600" b="1">
                <a:solidFill>
                  <a:srgbClr val="0E268F"/>
                </a:solidFill>
              </a:defRPr>
            </a:pPr>
            <a:r>
              <a:t>Thank You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1" name="TextBox 10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0" y="2286000"/>
            <a:ext cx="91440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dirty="0" smtClean="0"/>
              <a:t>INSTRUCTIONS:</a:t>
            </a:r>
            <a:r>
              <a:rPr lang="en-US" dirty="0" smtClean="0"/>
              <a:t> 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Use </a:t>
            </a:r>
            <a:r>
              <a:rPr lang="en-US" dirty="0"/>
              <a:t>this structure to prepare a </a:t>
            </a:r>
            <a:r>
              <a:rPr lang="en-US" b="1" dirty="0"/>
              <a:t>10–12 slide</a:t>
            </a:r>
            <a:r>
              <a:rPr lang="en-US" dirty="0"/>
              <a:t> investor pitch. </a:t>
            </a:r>
            <a:endParaRPr lang="en-US" dirty="0" smtClean="0"/>
          </a:p>
          <a:p>
            <a:pPr algn="ctr"/>
            <a:r>
              <a:rPr lang="en-US" dirty="0" smtClean="0"/>
              <a:t>Keep </a:t>
            </a:r>
            <a:r>
              <a:rPr lang="en-US" dirty="0"/>
              <a:t>slides visual, concise, and data-driven. </a:t>
            </a:r>
            <a:endParaRPr lang="en-US" dirty="0" smtClean="0"/>
          </a:p>
          <a:p>
            <a:pPr algn="ctr"/>
            <a:r>
              <a:rPr lang="en-US" dirty="0" smtClean="0"/>
              <a:t>Bring </a:t>
            </a:r>
            <a:r>
              <a:rPr lang="en-US" dirty="0"/>
              <a:t>10 printed copies to the summit and a soft copy on a flash drive.</a:t>
            </a:r>
          </a:p>
        </p:txBody>
      </p:sp>
      <p:grpSp>
        <p:nvGrpSpPr>
          <p:cNvPr id="8" name="Group 7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9" name="TextBox 8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717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399" y="2743200"/>
            <a:ext cx="660508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Business/Project </a:t>
            </a:r>
            <a:r>
              <a:rPr lang="en-US" sz="2400" dirty="0"/>
              <a:t>Name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Logo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Presenter’s Name &amp; Title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Sector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Contact Information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1371600"/>
            <a:ext cx="2423227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1 — COVER SLIDE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342693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2 — The Problem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315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What specific problem exists in the market?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Who is affected?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Evidence the problem is real (data, observations, gaps)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4913781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3 — Your Solution (Product/Service/Project)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4942250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What you produce or deliver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What makes it different or better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Photos/diagrams of product, facility, or process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3057375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4 — Market Opportunity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563968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Target </a:t>
            </a:r>
            <a:r>
              <a:rPr lang="en-US" dirty="0"/>
              <a:t>customers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Market size and demand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Existing market gap or import substitution opportunity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1068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380373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 smtClean="0"/>
              <a:t>Slide </a:t>
            </a:r>
            <a:r>
              <a:rPr lang="en-US" b="1" dirty="0"/>
              <a:t>5 — Traction &amp; Proof of Demand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483241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Current </a:t>
            </a:r>
            <a:r>
              <a:rPr lang="en-US" dirty="0"/>
              <a:t>customers, orders, contracts, or pilots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Revenue to date (if operational)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Partnerships or distribution channels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6016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2624436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6 — Business </a:t>
            </a:r>
            <a:r>
              <a:rPr lang="en-US" b="1" dirty="0" smtClean="0"/>
              <a:t>Model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914400" y="2187097"/>
            <a:ext cx="261353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How you make money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Pricing structure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Sales channels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1" name="TextBox 10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0E26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3268074" cy="3693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en-US" b="1" dirty="0"/>
              <a:t>Slide 7 — Operations &amp; Capacity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137230"/>
            <a:ext cx="3763210" cy="120032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 smtClean="0"/>
              <a:t>Location </a:t>
            </a:r>
            <a:r>
              <a:rPr lang="en-US" dirty="0"/>
              <a:t>of operations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Production capacity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Equipment, technology, or process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dirty="0"/>
              <a:t>Team size and roles 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87549" y="6309360"/>
            <a:ext cx="9056451" cy="246221"/>
            <a:chOff x="87549" y="6309360"/>
            <a:chExt cx="9056451" cy="246221"/>
          </a:xfrm>
        </p:grpSpPr>
        <p:sp>
          <p:nvSpPr>
            <p:cNvPr id="10" name="TextBox 9"/>
            <p:cNvSpPr txBox="1"/>
            <p:nvPr/>
          </p:nvSpPr>
          <p:spPr>
            <a:xfrm>
              <a:off x="87549" y="6309360"/>
              <a:ext cx="4397358" cy="246221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sz="1000" b="1" dirty="0">
                  <a:solidFill>
                    <a:schemeClr val="tx2"/>
                  </a:solidFill>
                </a:rPr>
                <a:t>Nigeria Real Sector SME &amp; Project Investment Summit (NRSS-PIS) </a:t>
              </a:r>
              <a:r>
                <a:rPr dirty="0" smtClean="0"/>
                <a:t>| </a:t>
              </a:r>
              <a:r>
                <a:rPr b="1" dirty="0">
                  <a:solidFill>
                    <a:schemeClr val="tx2"/>
                  </a:solidFill>
                </a:rPr>
                <a:t>Confidential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950084" y="6309360"/>
              <a:ext cx="3193916" cy="24622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defRPr sz="1000">
                  <a:solidFill>
                    <a:srgbClr val="3C3C3C"/>
                  </a:solidFill>
                </a:defRPr>
              </a:pPr>
              <a:r>
                <a:rPr lang="en-US" dirty="0" smtClean="0">
                  <a:solidFill>
                    <a:srgbClr val="FF0000"/>
                  </a:solidFill>
                </a:rPr>
                <a:t>Powered by: </a:t>
              </a:r>
              <a:r>
                <a:rPr dirty="0" smtClean="0">
                  <a:solidFill>
                    <a:srgbClr val="FF0000"/>
                  </a:solidFill>
                </a:rPr>
                <a:t>GateBridge </a:t>
              </a:r>
              <a:r>
                <a:rPr dirty="0">
                  <a:solidFill>
                    <a:srgbClr val="FF0000"/>
                  </a:solidFill>
                </a:rPr>
                <a:t>Consulting </a:t>
              </a:r>
              <a:r>
                <a:rPr dirty="0" smtClean="0">
                  <a:solidFill>
                    <a:srgbClr val="FF0000"/>
                  </a:solidFill>
                </a:rPr>
                <a:t>Ltd</a:t>
              </a:r>
              <a:endParaRPr dirty="0">
                <a:solidFill>
                  <a:srgbClr val="FF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739</Words>
  <Application>Microsoft Office PowerPoint</Application>
  <PresentationFormat>On-screen Show (4:3)</PresentationFormat>
  <Paragraphs>107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Hp</dc:creator>
  <cp:keywords/>
  <dc:description>generated using python-pptx</dc:description>
  <cp:lastModifiedBy>Hp</cp:lastModifiedBy>
  <cp:revision>7</cp:revision>
  <dcterms:created xsi:type="dcterms:W3CDTF">2013-01-27T09:14:16Z</dcterms:created>
  <dcterms:modified xsi:type="dcterms:W3CDTF">2026-05-07T14:16:09Z</dcterms:modified>
  <cp:category/>
</cp:coreProperties>
</file>